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2" name="Google Shape;4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hyperlink" Target="https://l.facebook.com/l.php?u=https://arxiv.org/abs/1611.04156&amp;h=IAQFlqjZ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51120" y="-864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88400" y="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75960" y="537480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4094676" y="2612160"/>
            <a:ext cx="8026447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COMPRESIÓN Y DESCOMPRESIÓN DE IMÁGENES PARA LA GANADERÍA DE PRECISIÓN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"/>
          <p:cNvSpPr/>
          <p:nvPr/>
        </p:nvSpPr>
        <p:spPr>
          <a:xfrm>
            <a:off x="265329" y="376925"/>
            <a:ext cx="4902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"/>
          <p:cNvSpPr/>
          <p:nvPr/>
        </p:nvSpPr>
        <p:spPr>
          <a:xfrm rot="10800000" flipH="1">
            <a:off x="3363000" y="242350"/>
            <a:ext cx="929340" cy="315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p7"/>
          <p:cNvSpPr/>
          <p:nvPr/>
        </p:nvSpPr>
        <p:spPr>
          <a:xfrm>
            <a:off x="3813480" y="1080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5168149" y="914400"/>
            <a:ext cx="38016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las métricas de evaluación, para que no se pixelen como las </a:t>
            </a:r>
            <a:r>
              <a:rPr lang="en-US" i="1">
                <a:solidFill>
                  <a:schemeClr val="accent2"/>
                </a:solidFill>
              </a:rPr>
              <a:t>mías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"/>
          <p:cNvSpPr/>
          <p:nvPr/>
        </p:nvSpPr>
        <p:spPr>
          <a:xfrm rot="10800000" flipH="1">
            <a:off x="4251800" y="1171444"/>
            <a:ext cx="914220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8" name="Google Shape;428;p7"/>
          <p:cNvPicPr preferRelativeResize="0"/>
          <p:nvPr/>
        </p:nvPicPr>
        <p:blipFill rotWithShape="1">
          <a:blip r:embed="rId4">
            <a:alphaModFix/>
          </a:blip>
          <a:srcRect b="32939"/>
          <a:stretch/>
        </p:blipFill>
        <p:spPr>
          <a:xfrm>
            <a:off x="507240" y="1517040"/>
            <a:ext cx="3331440" cy="40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"/>
          <p:cNvPicPr preferRelativeResize="0"/>
          <p:nvPr/>
        </p:nvPicPr>
        <p:blipFill rotWithShape="1">
          <a:blip r:embed="rId4">
            <a:alphaModFix/>
          </a:blip>
          <a:srcRect t="66366"/>
          <a:stretch/>
        </p:blipFill>
        <p:spPr>
          <a:xfrm>
            <a:off x="4480560" y="2263320"/>
            <a:ext cx="3331440" cy="203256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"/>
          <p:cNvSpPr/>
          <p:nvPr/>
        </p:nvSpPr>
        <p:spPr>
          <a:xfrm>
            <a:off x="8888615" y="3407925"/>
            <a:ext cx="2284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 precisión también...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un gráfico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usandola notación propuesta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"/>
          <p:cNvSpPr/>
          <p:nvPr/>
        </p:nvSpPr>
        <p:spPr>
          <a:xfrm>
            <a:off x="5020920" y="4786920"/>
            <a:ext cx="29325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 posible, evitar las ecuaciones para conceptos simples que pueden ser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explicados a través de diagramas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"/>
          <p:cNvSpPr/>
          <p:nvPr/>
        </p:nvSpPr>
        <p:spPr>
          <a:xfrm>
            <a:off x="4900301" y="41950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3" name="Google Shape;433;p7"/>
          <p:cNvSpPr/>
          <p:nvPr/>
        </p:nvSpPr>
        <p:spPr>
          <a:xfrm flipH="1">
            <a:off x="11588105" y="852350"/>
            <a:ext cx="306396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4" name="Google Shape;434;p7"/>
          <p:cNvSpPr/>
          <p:nvPr/>
        </p:nvSpPr>
        <p:spPr>
          <a:xfrm>
            <a:off x="9326880" y="1191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7"/>
          <p:cNvSpPr/>
          <p:nvPr/>
        </p:nvSpPr>
        <p:spPr>
          <a:xfrm>
            <a:off x="7594848" y="2920850"/>
            <a:ext cx="129378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p7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7"/>
          <p:cNvSpPr/>
          <p:nvPr/>
        </p:nvSpPr>
        <p:spPr>
          <a:xfrm>
            <a:off x="1744320" y="600612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Traducir todas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estas gráficas 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español,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7"/>
          <p:cNvSpPr/>
          <p:nvPr/>
        </p:nvSpPr>
        <p:spPr>
          <a:xfrm>
            <a:off x="2538101" y="52618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"/>
          <p:cNvSpPr/>
          <p:nvPr/>
        </p:nvSpPr>
        <p:spPr>
          <a:xfrm>
            <a:off x="265325" y="376925"/>
            <a:ext cx="628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8"/>
          <p:cNvSpPr/>
          <p:nvPr/>
        </p:nvSpPr>
        <p:spPr>
          <a:xfrm rot="10800000" flipH="1">
            <a:off x="4000675" y="226522"/>
            <a:ext cx="768258" cy="936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7" name="Google Shape;447;p8"/>
          <p:cNvSpPr/>
          <p:nvPr/>
        </p:nvSpPr>
        <p:spPr>
          <a:xfrm>
            <a:off x="4297680" y="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8"/>
          <p:cNvSpPr/>
          <p:nvPr/>
        </p:nvSpPr>
        <p:spPr>
          <a:xfrm>
            <a:off x="51681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0" name="Google Shape;450;p8"/>
          <p:cNvGraphicFramePr/>
          <p:nvPr/>
        </p:nvGraphicFramePr>
        <p:xfrm>
          <a:off x="395520" y="1575240"/>
          <a:ext cx="6152450" cy="334908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5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Prueba del 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conjunto de datos (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imágenes originales)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Prueba del conjunto de datos (imágenes comprimidas)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Exactitud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 dirty="0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0" u="none" strike="noStrike" cap="none" dirty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Precisión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25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Sensibilidad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12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0.11</a:t>
                      </a:r>
                      <a:endParaRPr sz="1800" b="0" u="none" strike="noStrike" cap="none" dirty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" name="Google Shape;451;p8"/>
          <p:cNvSpPr/>
          <p:nvPr/>
        </p:nvSpPr>
        <p:spPr>
          <a:xfrm>
            <a:off x="957375" y="4969675"/>
            <a:ext cx="5182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Métricas de evaluación usando un conjunto de datos de </a:t>
            </a:r>
            <a:r>
              <a:rPr lang="en-US">
                <a:solidFill>
                  <a:srgbClr val="001E33"/>
                </a:solidFill>
              </a:rPr>
              <a:t>validación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imágenes de ?? ganado sano y ?? ganado enfermo. Las imágenes comprimidas se obtuvieron con el algoritmo ??? (Por favor, complete con su algoritmo)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"/>
          <p:cNvSpPr/>
          <p:nvPr/>
        </p:nvSpPr>
        <p:spPr>
          <a:xfrm>
            <a:off x="4221480" y="6142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"/>
          <p:cNvSpPr/>
          <p:nvPr/>
        </p:nvSpPr>
        <p:spPr>
          <a:xfrm>
            <a:off x="3916671" y="6019800"/>
            <a:ext cx="763560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p8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1900" y="1946350"/>
            <a:ext cx="4726200" cy="31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"/>
          <p:cNvSpPr/>
          <p:nvPr/>
        </p:nvSpPr>
        <p:spPr>
          <a:xfrm>
            <a:off x="7685653" y="4729675"/>
            <a:ext cx="298296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p8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8"/>
          <p:cNvSpPr/>
          <p:nvPr/>
        </p:nvSpPr>
        <p:spPr>
          <a:xfrm rot="10800000" flipH="1">
            <a:off x="4397725" y="1095250"/>
            <a:ext cx="768258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arXiv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6" name="Google Shape;466;p10"/>
          <p:cNvSpPr/>
          <p:nvPr/>
        </p:nvSpPr>
        <p:spPr>
          <a:xfrm>
            <a:off x="48193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2623800" y="239328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arXiv y link. Alternativamente, use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0"/>
          <p:cNvSpPr/>
          <p:nvPr/>
        </p:nvSpPr>
        <p:spPr>
          <a:xfrm rot="10800000" flipH="1">
            <a:off x="2011673" y="25413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9" name="Google Shape;469;p10"/>
          <p:cNvSpPr/>
          <p:nvPr/>
        </p:nvSpPr>
        <p:spPr>
          <a:xfrm>
            <a:off x="418325" y="3107875"/>
            <a:ext cx="6427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C. Patiño-Forero, M. Agudelo-Toro y M. Toro. </a:t>
            </a:r>
            <a:r>
              <a:rPr lang="en-US" sz="1800">
                <a:solidFill>
                  <a:srgbClr val="001E33"/>
                </a:solidFill>
              </a:rPr>
              <a:t>Planning system for deliveries in Medellín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ArXiv e-prints, noviembre de 2016. Disponible en: </a:t>
            </a:r>
            <a:r>
              <a:rPr lang="en-US" sz="1800" b="0" i="0" u="sng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https://arxiv.org/abs/1611.04156</a:t>
            </a:r>
            <a:endParaRPr sz="18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10"/>
          <p:cNvGrpSpPr/>
          <p:nvPr/>
        </p:nvGrpSpPr>
        <p:grpSpPr>
          <a:xfrm>
            <a:off x="7021800" y="894960"/>
            <a:ext cx="4570560" cy="4965480"/>
            <a:chOff x="7021800" y="894960"/>
            <a:chExt cx="4570560" cy="4965480"/>
          </a:xfrm>
        </p:grpSpPr>
        <p:pic>
          <p:nvPicPr>
            <p:cNvPr id="471" name="Google Shape;471;p10"/>
            <p:cNvPicPr preferRelativeResize="0"/>
            <p:nvPr/>
          </p:nvPicPr>
          <p:blipFill rotWithShape="1">
            <a:blip r:embed="rId5">
              <a:alphaModFix/>
            </a:blip>
            <a:srcRect l="2991" t="4621" r="11001" b="22951"/>
            <a:stretch/>
          </p:blipFill>
          <p:spPr>
            <a:xfrm>
              <a:off x="7021800" y="894960"/>
              <a:ext cx="4553640" cy="4965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10"/>
            <p:cNvSpPr/>
            <p:nvPr/>
          </p:nvSpPr>
          <p:spPr>
            <a:xfrm>
              <a:off x="10022400" y="1443600"/>
              <a:ext cx="1569960" cy="45612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10022400" y="950400"/>
              <a:ext cx="1569960" cy="40068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10"/>
          <p:cNvSpPr/>
          <p:nvPr/>
        </p:nvSpPr>
        <p:spPr>
          <a:xfrm flipH="1">
            <a:off x="6491136" y="41950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5" name="Google Shape;475;p10"/>
          <p:cNvSpPr/>
          <p:nvPr/>
        </p:nvSpPr>
        <p:spPr>
          <a:xfrm>
            <a:off x="4747320" y="5061960"/>
            <a:ext cx="293256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Incluya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un</a:t>
            </a:r>
            <a:r>
              <a:rPr lang="en-US" i="1">
                <a:solidFill>
                  <a:schemeClr val="accent2"/>
                </a:solidFill>
              </a:rPr>
              <a:t>a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captura de pantalla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0"/>
          <p:cNvSpPr/>
          <p:nvPr/>
        </p:nvSpPr>
        <p:spPr>
          <a:xfrm flipH="1">
            <a:off x="7253136" y="54142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9" name="Google Shape;479;p10"/>
          <p:cNvSpPr/>
          <p:nvPr/>
        </p:nvSpPr>
        <p:spPr>
          <a:xfrm>
            <a:off x="5509320" y="62811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al profesor y al </a:t>
            </a:r>
            <a:r>
              <a:rPr lang="en-US" i="1">
                <a:solidFill>
                  <a:schemeClr val="accent2"/>
                </a:solidFill>
              </a:rPr>
              <a:t>monitor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</a:t>
            </a:r>
            <a:r>
              <a:rPr lang="en-US" sz="20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por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autor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está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financia</a:t>
            </a:r>
            <a:r>
              <a:rPr lang="en-US" dirty="0" err="1">
                <a:solidFill>
                  <a:srgbClr val="001E33"/>
                </a:solidFill>
              </a:rPr>
              <a:t>do</a:t>
            </a:r>
            <a:r>
              <a:rPr lang="en-US" dirty="0">
                <a:solidFill>
                  <a:srgbClr val="001E33"/>
                </a:solidFill>
              </a:rPr>
              <a:t> por </a:t>
            </a:r>
            <a:r>
              <a:rPr lang="en-US" dirty="0" err="1">
                <a:solidFill>
                  <a:srgbClr val="001E33"/>
                </a:solidFill>
              </a:rPr>
              <a:t>el</a:t>
            </a:r>
            <a:r>
              <a:rPr lang="en-US" dirty="0">
                <a:solidFill>
                  <a:srgbClr val="001E33"/>
                </a:solidFill>
              </a:rPr>
              <a:t> </a:t>
            </a:r>
            <a:r>
              <a:rPr lang="en-US" dirty="0" err="1">
                <a:solidFill>
                  <a:srgbClr val="001E33"/>
                </a:solidFill>
              </a:rPr>
              <a:t>fondo</a:t>
            </a:r>
            <a:r>
              <a:rPr lang="en-US" dirty="0">
                <a:solidFill>
                  <a:srgbClr val="001E33"/>
                </a:solidFill>
              </a:rPr>
              <a:t> </a:t>
            </a:r>
            <a:r>
              <a:rPr lang="en-US" dirty="0" err="1">
                <a:solidFill>
                  <a:srgbClr val="001E33"/>
                </a:solidFill>
              </a:rPr>
              <a:t>Generación</a:t>
            </a:r>
            <a:r>
              <a:rPr lang="en-US" dirty="0">
                <a:solidFill>
                  <a:srgbClr val="001E33"/>
                </a:solidFill>
              </a:rPr>
              <a:t> E .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Todos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los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autores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quieren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agradecer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a la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Vicerrectoría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Descubrimiento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Creación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, de la Universidad EAFIT, por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esta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 olvide los reconocimientos a su beca (si tiene una)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add317ae2b_0_117"/>
          <p:cNvSpPr/>
          <p:nvPr/>
        </p:nvSpPr>
        <p:spPr>
          <a:xfrm rot="10800000">
            <a:off x="6002780" y="34038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9" name="Google Shape;489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2194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"/>
          <p:cNvSpPr/>
          <p:nvPr/>
        </p:nvSpPr>
        <p:spPr>
          <a:xfrm rot="10800000" flipH="1">
            <a:off x="2829600" y="206772"/>
            <a:ext cx="919620" cy="2958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pSp>
        <p:nvGrpSpPr>
          <p:cNvPr id="203" name="Google Shape;203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9419040" y="4180680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51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635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MX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Juan Felipe Castillo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03880" y="6020885"/>
            <a:ext cx="691524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</a:rPr>
              <a:t>https://github.com/Juanfelipecs/ST0245-001/tree/master/proyecto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5895585" y="1674645"/>
            <a:ext cx="3383640" cy="2652120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6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/>
          <p:nvPr/>
        </p:nvSpPr>
        <p:spPr>
          <a:xfrm>
            <a:off x="7692600" y="61842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8BABBE0-F73C-4943-8E8D-BA0BEFE165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E57D5B-BFFF-474A-AE92-02DBDEA3C7F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/>
          <a:srcRect l="12286" t="3153" r="6383" b="20210"/>
          <a:stretch/>
        </p:blipFill>
        <p:spPr>
          <a:xfrm>
            <a:off x="725760" y="1900800"/>
            <a:ext cx="2102040" cy="2193144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24" name="Imagen 23" descr="Un hombre con lentes&#10;&#10;Descripción generada automáticamente">
            <a:extLst>
              <a:ext uri="{FF2B5EF4-FFF2-40B4-BE49-F238E27FC236}">
                <a16:creationId xmlns:a16="http://schemas.microsoft.com/office/drawing/2014/main" id="{BCA29320-FFBB-41F4-BC49-DB4C91434B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011" y="1873943"/>
            <a:ext cx="2173804" cy="23067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diapositiva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segundo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entregable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 de ganado enfermo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 del ganado sano</a:t>
            </a:r>
            <a:endParaRPr sz="2200" b="1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conv</a:t>
            </a:r>
            <a:r>
              <a:rPr lang="en-US" sz="1700" b="1">
                <a:solidFill>
                  <a:schemeClr val="accent4"/>
                </a:solidFill>
              </a:rPr>
              <a:t>olucional</a:t>
            </a:r>
            <a:endParaRPr sz="17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9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" name="Google Shape;271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Tal vez no necesite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cambiar </a:t>
            </a:r>
            <a:r>
              <a:rPr lang="en-US" i="1">
                <a:solidFill>
                  <a:schemeClr val="accent2"/>
                </a:solidFill>
              </a:rPr>
              <a:t>nada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4435001" y="5216481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73" name="Google Shape;273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add317ae2b_0_271"/>
          <p:cNvSpPr/>
          <p:nvPr/>
        </p:nvSpPr>
        <p:spPr>
          <a:xfrm>
            <a:off x="4804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add317ae2b_0_27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860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compresión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2925087" y="41062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dirty="0">
                <a:solidFill>
                  <a:srgbClr val="001E33"/>
                </a:solidFill>
              </a:rPr>
              <a:t>Transformada de coseno discreta + LZ77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Modelo de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11" name="Google Shape;311;gadd317ae2b_0_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00" y="2455703"/>
            <a:ext cx="2114699" cy="1407598"/>
          </a:xfrm>
          <a:prstGeom prst="rect">
            <a:avLst/>
          </a:prstGeom>
          <a:noFill/>
          <a:ln w="38100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 enfermo</a:t>
            </a:r>
            <a:endParaRPr sz="2100" b="1" i="0" u="none" strike="noStrike" cap="none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add317ae2b_0_271"/>
          <p:cNvSpPr/>
          <p:nvPr/>
        </p:nvSpPr>
        <p:spPr>
          <a:xfrm>
            <a:off x="4902375" y="52941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/>
          <p:nvPr/>
        </p:nvSpPr>
        <p:spPr>
          <a:xfrm>
            <a:off x="265325" y="376925"/>
            <a:ext cx="559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"/>
          <p:cNvSpPr/>
          <p:nvPr/>
        </p:nvSpPr>
        <p:spPr>
          <a:xfrm>
            <a:off x="406444" y="4692690"/>
            <a:ext cx="7401176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transformada de coseno discreta se crea a partir de la transformada de Fourier, la diferencia consiste en que no se utilizan senos ni números complejos</a:t>
            </a:r>
            <a:r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3750" y="2039935"/>
            <a:ext cx="3498750" cy="262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Discrete Cosine Transform (DCT) - ppt download">
            <a:extLst>
              <a:ext uri="{FF2B5EF4-FFF2-40B4-BE49-F238E27FC236}">
                <a16:creationId xmlns:a16="http://schemas.microsoft.com/office/drawing/2014/main" id="{2DBF2146-CC91-4D93-AE23-983FC8BBC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54" y="884045"/>
            <a:ext cx="4968432" cy="372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add317ae2b_0_11"/>
          <p:cNvSpPr/>
          <p:nvPr/>
        </p:nvSpPr>
        <p:spPr>
          <a:xfrm>
            <a:off x="1125309" y="5222749"/>
            <a:ext cx="5176139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kern="100" dirty="0" err="1">
                <a:effectLst/>
                <a:ea typeface="Times New Roman" panose="02020603050405020304" pitchFamily="18" charset="0"/>
              </a:rPr>
              <a:t>Cada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componente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de la imagen se divide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en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pequeños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bloques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de 8×8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píxeles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, que se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procesan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de forma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casi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independiente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, lo que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disminuye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notablemente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el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tiempo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de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cálculo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.</a:t>
            </a:r>
            <a:endParaRPr sz="105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add317ae2b_0_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5776" y="2201588"/>
            <a:ext cx="3909226" cy="26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AE9DBC5-C805-41E9-8F8E-919DEC18F4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56" y="1770585"/>
            <a:ext cx="6058716" cy="2820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584640" y="4325520"/>
            <a:ext cx="502740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indent="228600" algn="just">
              <a:spcAft>
                <a:spcPts val="60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DCT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donde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 es la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cantidad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filas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matriz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M es la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cantidad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columnas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228600" algn="just">
              <a:spcAft>
                <a:spcPts val="60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LZW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complejidad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 de N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debido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que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tamaño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diccionario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independiente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tamaño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del input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asignado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CO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5" name="Google Shape;365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6" name="Google Shape;366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9" name="Google Shape;369;p5"/>
          <p:cNvSpPr/>
          <p:nvPr/>
        </p:nvSpPr>
        <p:spPr>
          <a:xfrm>
            <a:off x="33614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"/>
          <p:cNvSpPr/>
          <p:nvPr/>
        </p:nvSpPr>
        <p:spPr>
          <a:xfrm>
            <a:off x="3570849" y="5371477"/>
            <a:ext cx="736992" cy="5160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1" name="Google Shape;371;p5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73" name="Google Shape;373;p5"/>
          <p:cNvGraphicFramePr/>
          <p:nvPr/>
        </p:nvGraphicFramePr>
        <p:xfrm>
          <a:off x="547920" y="1956240"/>
          <a:ext cx="5075650" cy="235441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complejidad del tiempo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 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O(N2*M*2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</a:t>
                      </a:r>
                      <a:br>
                        <a:rPr lang="en-US" sz="180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decompresión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O(1)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4" name="Google Shape;374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4550" y="1723472"/>
            <a:ext cx="4662476" cy="301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Usa superíndices para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representar los exponentes.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NO uses el símbolo ^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"/>
          <p:cNvSpPr/>
          <p:nvPr/>
        </p:nvSpPr>
        <p:spPr>
          <a:xfrm flipH="1">
            <a:off x="2468412" y="5264224"/>
            <a:ext cx="518778" cy="655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 de tiempo y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9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6" name="Google Shape;386;p9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9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 las gráficas en Excel.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9"/>
          <p:cNvSpPr/>
          <p:nvPr/>
        </p:nvSpPr>
        <p:spPr>
          <a:xfrm rot="10800000" flipH="1">
            <a:off x="4413925" y="1171478"/>
            <a:ext cx="752058" cy="6078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9" name="Google Shape;389;p9"/>
          <p:cNvSpPr/>
          <p:nvPr/>
        </p:nvSpPr>
        <p:spPr>
          <a:xfrm>
            <a:off x="224928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tiempo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853992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800" y="510552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827120" y="5117760"/>
            <a:ext cx="711720" cy="5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9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9"/>
          <p:cNvSpPr/>
          <p:nvPr/>
        </p:nvSpPr>
        <p:spPr>
          <a:xfrm>
            <a:off x="5276525" y="5542562"/>
            <a:ext cx="92080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6" name="Google Shape;396;p9"/>
          <p:cNvSpPr/>
          <p:nvPr/>
        </p:nvSpPr>
        <p:spPr>
          <a:xfrm>
            <a:off x="64702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incluye unidades de medida en ambos ejes X e Y, por ejemplo, MB, sg, KB, minutos...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50" y="1823663"/>
            <a:ext cx="577215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1725" y="1809750"/>
            <a:ext cx="57721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>
                <a:solidFill>
                  <a:srgbClr val="FFFFFF"/>
                </a:solidFill>
              </a:rPr>
              <a:t>promedio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41840" y="40969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1E33"/>
                </a:solidFill>
              </a:rPr>
              <a:t>Tasa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compresión </a:t>
            </a:r>
            <a:r>
              <a:rPr lang="en-US">
                <a:solidFill>
                  <a:srgbClr val="001E33"/>
                </a:solidFill>
              </a:rPr>
              <a:t>promedio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el ganado </a:t>
            </a:r>
            <a:b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sano y el ganado enfermo.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7" name="Google Shape;407;gadd317ae2b_0_20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add317ae2b_0_20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add317ae2b_0_20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0" name="Google Shape;410;gadd317ae2b_0_201"/>
          <p:cNvSpPr/>
          <p:nvPr/>
        </p:nvSpPr>
        <p:spPr>
          <a:xfrm>
            <a:off x="3437640" y="5208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add317ae2b_0_201"/>
          <p:cNvSpPr/>
          <p:nvPr/>
        </p:nvSpPr>
        <p:spPr>
          <a:xfrm>
            <a:off x="3356273" y="47333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2" name="Google Shape;412;gadd317ae2b_0_20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gadd317ae2b_0_201"/>
          <p:cNvGraphicFramePr/>
          <p:nvPr/>
        </p:nvGraphicFramePr>
        <p:xfrm>
          <a:off x="1081320" y="1880040"/>
          <a:ext cx="3752125" cy="215965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3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de compresión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Ganado sano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100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El ganado enfermo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98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4" name="Google Shape;414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gadd317ae2b_0_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650" y="1596071"/>
            <a:ext cx="5291826" cy="3514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add317ae2b_0_201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7" name="Google Shape;417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885</Words>
  <Application>Microsoft Office PowerPoint</Application>
  <PresentationFormat>Panorámica</PresentationFormat>
  <Paragraphs>122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Juan Felipe Castillo Santos</cp:lastModifiedBy>
  <cp:revision>5</cp:revision>
  <dcterms:created xsi:type="dcterms:W3CDTF">2020-06-26T14:36:07Z</dcterms:created>
  <dcterms:modified xsi:type="dcterms:W3CDTF">2021-11-24T17:08:04Z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